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23"/>
  </p:notesMasterIdLst>
  <p:sldIdLst>
    <p:sldId id="256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 snapToGrid="0"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324A8E1-2DD6-4AB8-8591-10C4D85236B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sk-SK" smtClean="0"/>
              <a:t>Kliknite sem a upravte štýl predlohy podnadpisov.</a:t>
            </a: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A3621B9-0BD1-486C-BCDB-BE9388DD01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6E62DB-CC33-4D45-8D04-BADF2071F6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A8457C-AD14-4401-A93D-AEA14804E7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14BD5E6-ECFC-4345-B5DB-C58A6D895E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A9A8B6-ECB9-4013-8880-0F17EE0EC9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BA1555-7A1E-4B73-8E62-CC986ACD15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BF06AA-D02F-4A79-A00C-7317C9274E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1282C7-F743-433C-9D9D-E0755283F6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18154-DF81-48FE-8F8E-11F99BB3F8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AA2E16-44D8-4A38-96CB-C8C36ABD5F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8CB4CB-1B83-46BC-9C2E-5B1BBE55BF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85A4F7-CEAB-422E-B99B-3200E23FB0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91B094-2819-4BF0-988C-5FE949D737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D721E-1936-4D90-BFBB-88C9D63A8B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B437F1-9AD3-4FA2-B9E3-B9BF219B1B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6C123-1A47-474C-BFB5-B3AB15D0A7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078342-184A-4B1E-B2A8-4539549F92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877408-BE3A-441D-816B-44FE3E1F05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ED4E1D-5AC7-45F2-9198-14801CF5A0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FBC42A-9916-4DDB-AEED-E748577F76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1A867C-383C-4A19-9D25-C57DD1AA62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CE91D-1307-48FB-BF4E-F1947828E8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C11EFB7-21E2-434C-8EC5-E6F18056FEC0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>
    <p:fade thruBlk="1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5E22719-EB7B-4E2F-976B-2B83F08ABD07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lvl1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amos.ukf.sk/" TargetMode="Externa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edu.ukf.sk/mod/glossary/showentry.php?courseid=1&amp;concept=Ako+sa+prihl%C3%A1sime+do+AIS%3F" TargetMode="External"/><Relationship Id="rId2" Type="http://schemas.openxmlformats.org/officeDocument/2006/relationships/hyperlink" Target="http://edu.ukf.sk/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moodle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amos.ukf.sk/admin/roles/assign.php?contextid=8544&amp;roleid=4" TargetMode="External"/><Relationship Id="rId2" Type="http://schemas.openxmlformats.org/officeDocument/2006/relationships/hyperlink" Target="http://amos.ukf.sk/admin/roles/assign.php?contextid=8544&amp;roleid=3" TargetMode="Externa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://amos.ukf.sk/admin/roles/assign.php?contextid=8544&amp;roleid=6" TargetMode="External"/><Relationship Id="rId4" Type="http://schemas.openxmlformats.org/officeDocument/2006/relationships/hyperlink" Target="http://amos.ukf.sk/admin/roles/assign.php?contextid=8544&amp;roleid=5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61375" y="2550016"/>
            <a:ext cx="7186411" cy="998918"/>
          </a:xfrm>
        </p:spPr>
        <p:txBody>
          <a:bodyPr>
            <a:prstTxWarp prst="textDeflate">
              <a:avLst/>
            </a:prstTxWarp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sk-SK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101600">
                    <a:schemeClr val="accent4">
                      <a:lumMod val="10000"/>
                      <a:alpha val="6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Efektívny e-learning v praxi</a:t>
            </a:r>
            <a:endParaRPr lang="sk-SK" sz="4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glow rad="101600">
                  <a:schemeClr val="accent4">
                    <a:lumMod val="10000"/>
                    <a:alpha val="6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Základy tvorby kurzov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5613" y="2102477"/>
            <a:ext cx="8226425" cy="4525963"/>
          </a:xfrm>
        </p:spPr>
        <p:txBody>
          <a:bodyPr/>
          <a:lstStyle/>
          <a:p>
            <a:pPr>
              <a:buNone/>
            </a:pPr>
            <a:r>
              <a:rPr lang="sk-SK" dirty="0" smtClean="0"/>
              <a:t>	Elektronický vzdelávací kurz je multimediálny produkt, ktorý kombinuje textový výklad s animáciami, videom, </a:t>
            </a:r>
            <a:r>
              <a:rPr lang="sk-SK" dirty="0" err="1" smtClean="0"/>
              <a:t>audiom</a:t>
            </a:r>
            <a:r>
              <a:rPr lang="sk-SK" dirty="0" smtClean="0"/>
              <a:t>, grafikou, schémami a testovacími objektmi. Spôsobov ako spracovať učivo je niekoľko, od jednoduchej textovej prezentácie učiva, cez interaktívne </a:t>
            </a:r>
            <a:r>
              <a:rPr lang="sk-SK" dirty="0" err="1" smtClean="0"/>
              <a:t>tútoriály</a:t>
            </a:r>
            <a:r>
              <a:rPr lang="sk-SK" dirty="0" smtClean="0"/>
              <a:t>, až po komplexné simulácia reálnych situácií. Všetky elektronické materiály by však mali atraktívnou formou získavať spätnú väzbu od študentov vo forme </a:t>
            </a:r>
            <a:r>
              <a:rPr lang="sk-SK" dirty="0" err="1" smtClean="0"/>
              <a:t>testou</a:t>
            </a:r>
            <a:r>
              <a:rPr lang="sk-SK" dirty="0" smtClean="0"/>
              <a:t>, kontrolných otázok a pod.</a:t>
            </a:r>
            <a:endParaRPr lang="sk-SK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5613" y="1986566"/>
            <a:ext cx="8226425" cy="4233929"/>
          </a:xfrm>
        </p:spPr>
        <p:txBody>
          <a:bodyPr/>
          <a:lstStyle/>
          <a:p>
            <a:pPr>
              <a:buFontTx/>
              <a:buChar char="-"/>
            </a:pPr>
            <a:r>
              <a:rPr lang="sk-SK" dirty="0" smtClean="0"/>
              <a:t>Jasne definované ciele kurzu a jednotlivých kapitol</a:t>
            </a:r>
          </a:p>
          <a:p>
            <a:pPr>
              <a:buFontTx/>
              <a:buChar char="-"/>
            </a:pPr>
            <a:r>
              <a:rPr lang="sk-SK" dirty="0" smtClean="0"/>
              <a:t>Jednoduchý a zrozumiteľný štýl písania</a:t>
            </a:r>
          </a:p>
          <a:p>
            <a:pPr>
              <a:buFontTx/>
              <a:buChar char="-"/>
            </a:pPr>
            <a:r>
              <a:rPr lang="sk-SK" dirty="0" smtClean="0"/>
              <a:t>Prehľadná štruktúra textu v jednotlivých logických celkoch</a:t>
            </a:r>
          </a:p>
          <a:p>
            <a:pPr>
              <a:buFontTx/>
              <a:buChar char="-"/>
            </a:pPr>
            <a:r>
              <a:rPr lang="sk-SK" dirty="0" smtClean="0"/>
              <a:t>Názorná vizualizácia (grafické symboly, značky a pod.)</a:t>
            </a:r>
          </a:p>
          <a:p>
            <a:pPr>
              <a:buFontTx/>
              <a:buChar char="-"/>
            </a:pPr>
            <a:r>
              <a:rPr lang="sk-SK" dirty="0" smtClean="0"/>
              <a:t>Podpora </a:t>
            </a:r>
            <a:r>
              <a:rPr lang="sk-SK" dirty="0" err="1" smtClean="0"/>
              <a:t>samoštúdia</a:t>
            </a:r>
            <a:r>
              <a:rPr lang="sk-SK" dirty="0" smtClean="0"/>
              <a:t> formami komunikácie, diskusných skupín a pod.</a:t>
            </a:r>
          </a:p>
          <a:p>
            <a:pPr>
              <a:buFontTx/>
              <a:buChar char="-"/>
            </a:pPr>
            <a:r>
              <a:rPr lang="sk-SK" dirty="0" smtClean="0"/>
              <a:t>Spätná väzba</a:t>
            </a:r>
            <a:endParaRPr lang="sk-SK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Základy tvorby kurzov</a:t>
            </a:r>
            <a:endParaRPr lang="sk-SK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LMS MOODLE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M – </a:t>
            </a:r>
            <a:r>
              <a:rPr lang="sk-SK" dirty="0" err="1" smtClean="0"/>
              <a:t>modular</a:t>
            </a:r>
            <a:endParaRPr lang="sk-SK" dirty="0" smtClean="0"/>
          </a:p>
          <a:p>
            <a:pPr>
              <a:buNone/>
            </a:pPr>
            <a:r>
              <a:rPr lang="sk-SK" dirty="0" smtClean="0"/>
              <a:t>O – </a:t>
            </a:r>
            <a:r>
              <a:rPr lang="sk-SK" dirty="0" err="1" smtClean="0"/>
              <a:t>object</a:t>
            </a:r>
            <a:endParaRPr lang="sk-SK" dirty="0" smtClean="0"/>
          </a:p>
          <a:p>
            <a:pPr>
              <a:buNone/>
            </a:pPr>
            <a:r>
              <a:rPr lang="sk-SK" dirty="0" smtClean="0"/>
              <a:t>O – </a:t>
            </a:r>
            <a:r>
              <a:rPr lang="sk-SK" dirty="0" err="1" smtClean="0"/>
              <a:t>oriented</a:t>
            </a:r>
            <a:endParaRPr lang="sk-SK" dirty="0" smtClean="0"/>
          </a:p>
          <a:p>
            <a:pPr>
              <a:buNone/>
            </a:pPr>
            <a:r>
              <a:rPr lang="sk-SK" dirty="0" smtClean="0"/>
              <a:t>D – </a:t>
            </a:r>
            <a:r>
              <a:rPr lang="sk-SK" dirty="0" err="1" smtClean="0"/>
              <a:t>dynamic</a:t>
            </a:r>
            <a:endParaRPr lang="sk-SK" dirty="0" smtClean="0"/>
          </a:p>
          <a:p>
            <a:pPr>
              <a:buNone/>
            </a:pPr>
            <a:r>
              <a:rPr lang="sk-SK" dirty="0" smtClean="0"/>
              <a:t>L – </a:t>
            </a:r>
            <a:r>
              <a:rPr lang="sk-SK" dirty="0" err="1" smtClean="0"/>
              <a:t>learning</a:t>
            </a:r>
            <a:endParaRPr lang="sk-SK" dirty="0" smtClean="0"/>
          </a:p>
          <a:p>
            <a:pPr>
              <a:buNone/>
            </a:pPr>
            <a:r>
              <a:rPr lang="sk-SK" dirty="0" smtClean="0"/>
              <a:t>E – </a:t>
            </a:r>
            <a:r>
              <a:rPr lang="sk-SK" dirty="0" err="1" smtClean="0"/>
              <a:t>enviroment</a:t>
            </a:r>
            <a:endParaRPr lang="sk-SK" dirty="0" smtClean="0"/>
          </a:p>
          <a:p>
            <a:pPr>
              <a:buNone/>
            </a:pPr>
            <a:endParaRPr lang="sk-SK" dirty="0"/>
          </a:p>
          <a:p>
            <a:pPr>
              <a:buNone/>
            </a:pPr>
            <a:r>
              <a:rPr lang="sk-SK" dirty="0" smtClean="0"/>
              <a:t>	Modulové objektovo orientované dynamické vzdelávacie prostredie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LMS </a:t>
            </a:r>
            <a:r>
              <a:rPr lang="sk-SK" dirty="0" err="1" smtClean="0"/>
              <a:t>Moodle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	LMS </a:t>
            </a:r>
            <a:r>
              <a:rPr lang="sk-SK" dirty="0" err="1" smtClean="0"/>
              <a:t>Moodle</a:t>
            </a:r>
            <a:r>
              <a:rPr lang="sk-SK" dirty="0" smtClean="0"/>
              <a:t> prostredníctvom webového rozhrania umožňuje učiteľovi efektívnu tvorbu elektronickej formy prezentovaných údajov s rôznou úrovňou členenia textu a grafickej úpravy. Uplatnenie nachádza v rámci dištančného štúdia, i ako podpora prezenčného vzdelávania.</a:t>
            </a:r>
          </a:p>
          <a:p>
            <a:pPr>
              <a:buNone/>
            </a:pPr>
            <a:endParaRPr lang="sk-SK" dirty="0"/>
          </a:p>
          <a:p>
            <a:pPr>
              <a:buNone/>
            </a:pPr>
            <a:r>
              <a:rPr lang="sk-SK" dirty="0" smtClean="0"/>
              <a:t>	Systém sa osvedčil predovšetkým ako prostriedok na:</a:t>
            </a:r>
            <a:endParaRPr lang="sk-SK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LMS </a:t>
            </a:r>
            <a:r>
              <a:rPr lang="sk-SK" dirty="0" err="1" smtClean="0"/>
              <a:t>Moodle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Systém sa osvedčil predovšetkým ako prostriedok na:</a:t>
            </a:r>
          </a:p>
          <a:p>
            <a:pPr>
              <a:buNone/>
            </a:pPr>
            <a:endParaRPr lang="sk-SK" dirty="0"/>
          </a:p>
          <a:p>
            <a:pPr>
              <a:buFontTx/>
              <a:buChar char="-"/>
            </a:pPr>
            <a:r>
              <a:rPr lang="sk-SK" dirty="0" smtClean="0"/>
              <a:t>Tvorbu štruktúry jednotlivých kurzov</a:t>
            </a:r>
          </a:p>
          <a:p>
            <a:pPr>
              <a:buFontTx/>
              <a:buChar char="-"/>
            </a:pPr>
            <a:r>
              <a:rPr lang="sk-SK" dirty="0" smtClean="0"/>
              <a:t>Tematické, alebo časové členenie kurzov</a:t>
            </a:r>
          </a:p>
          <a:p>
            <a:pPr>
              <a:buFontTx/>
              <a:buChar char="-"/>
            </a:pPr>
            <a:r>
              <a:rPr lang="sk-SK" dirty="0" smtClean="0"/>
              <a:t>Priraďovanie pedagóga a ich zodpovednosť za plnenie obsahu kurzu</a:t>
            </a:r>
          </a:p>
          <a:p>
            <a:pPr>
              <a:buFontTx/>
              <a:buChar char="-"/>
            </a:pPr>
            <a:r>
              <a:rPr lang="sk-SK" dirty="0" smtClean="0"/>
              <a:t>Riadenie prístupu študentov a hosťov do jednotlivých kurzov</a:t>
            </a:r>
          </a:p>
          <a:p>
            <a:pPr>
              <a:buFontTx/>
              <a:buChar char="-"/>
            </a:pPr>
            <a:r>
              <a:rPr lang="sk-SK" dirty="0" smtClean="0"/>
              <a:t>Zverejňovanie rôznych typov študijných materiálov a dodatočných informácií, hypertextovými odkazmi, </a:t>
            </a:r>
            <a:r>
              <a:rPr lang="sk-SK" dirty="0" err="1" smtClean="0"/>
              <a:t>spustitelnými</a:t>
            </a:r>
            <a:r>
              <a:rPr lang="sk-SK" dirty="0" smtClean="0"/>
              <a:t> súbormi a pod.</a:t>
            </a:r>
            <a:endParaRPr lang="sk-SK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5613" y="1780504"/>
            <a:ext cx="8226425" cy="4525963"/>
          </a:xfrm>
        </p:spPr>
        <p:txBody>
          <a:bodyPr/>
          <a:lstStyle/>
          <a:p>
            <a:pPr>
              <a:buFontTx/>
              <a:buChar char="-"/>
            </a:pPr>
            <a:r>
              <a:rPr lang="sk-SK" dirty="0" smtClean="0"/>
              <a:t>Rozsiahle možnosti synchrónnej výučby, ako napr. virtuálne triedy, chaty a pod.</a:t>
            </a:r>
          </a:p>
          <a:p>
            <a:pPr>
              <a:buFontTx/>
              <a:buChar char="-"/>
            </a:pPr>
            <a:r>
              <a:rPr lang="sk-SK" dirty="0" smtClean="0"/>
              <a:t>Získavanie spätnej väzby, kontroly termínov zadaní a okamžité vyhodnotenie testov</a:t>
            </a:r>
          </a:p>
          <a:p>
            <a:pPr>
              <a:buFontTx/>
              <a:buChar char="-"/>
            </a:pPr>
            <a:r>
              <a:rPr lang="sk-SK" dirty="0" smtClean="0"/>
              <a:t>Komunikáciu pedagóga so študentmi, resp. študentmi medzi sebou</a:t>
            </a:r>
          </a:p>
          <a:p>
            <a:pPr>
              <a:buFontTx/>
              <a:buChar char="-"/>
            </a:pPr>
            <a:r>
              <a:rPr lang="sk-SK" dirty="0" smtClean="0"/>
              <a:t>Vyhľadávanie informácií, ktoré sú súčasťou systému</a:t>
            </a:r>
          </a:p>
          <a:p>
            <a:pPr>
              <a:buFontTx/>
              <a:buChar char="-"/>
            </a:pPr>
            <a:r>
              <a:rPr lang="sk-SK" dirty="0" smtClean="0"/>
              <a:t>Sledovanie aktivít účastníkov kurzu</a:t>
            </a:r>
          </a:p>
          <a:p>
            <a:pPr>
              <a:buFontTx/>
              <a:buChar char="-"/>
            </a:pP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FontTx/>
              <a:buChar char="-"/>
            </a:pPr>
            <a:endParaRPr lang="sk-SK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LMS </a:t>
            </a:r>
            <a:r>
              <a:rPr lang="sk-SK" dirty="0" err="1" smtClean="0"/>
              <a:t>Moodle</a:t>
            </a:r>
            <a:endParaRPr lang="sk-SK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Čo budeme potrebovať?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8492" y="2034862"/>
            <a:ext cx="8226425" cy="3902300"/>
          </a:xfrm>
        </p:spPr>
        <p:txBody>
          <a:bodyPr/>
          <a:lstStyle/>
          <a:p>
            <a:pPr>
              <a:buFontTx/>
              <a:buChar char="-"/>
            </a:pPr>
            <a:r>
              <a:rPr lang="sk-SK" dirty="0" smtClean="0"/>
              <a:t>Základné znalosti práce s počítačom</a:t>
            </a:r>
          </a:p>
          <a:p>
            <a:pPr>
              <a:buNone/>
            </a:pP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Schopnosť vytvárať študijné materiály v textovom editore</a:t>
            </a:r>
          </a:p>
          <a:p>
            <a:pPr>
              <a:buNone/>
            </a:pP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Spracovávať rôzne druhy obrázkov, schém, fotografií</a:t>
            </a:r>
          </a:p>
          <a:p>
            <a:pPr>
              <a:buNone/>
            </a:pP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Vedieť pracovať s internetovým prehliadačom a vyhľadávať informácie na internete</a:t>
            </a:r>
          </a:p>
          <a:p>
            <a:pPr>
              <a:buFontTx/>
              <a:buChar char="-"/>
            </a:pPr>
            <a:endParaRPr lang="sk-SK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5613" y="1600200"/>
            <a:ext cx="8226425" cy="4968025"/>
          </a:xfrm>
        </p:spPr>
        <p:txBody>
          <a:bodyPr/>
          <a:lstStyle/>
          <a:p>
            <a:pPr>
              <a:buFontTx/>
              <a:buChar char="-"/>
            </a:pPr>
            <a:r>
              <a:rPr lang="sk-SK" dirty="0" smtClean="0"/>
              <a:t>Počítač pripojený na internet</a:t>
            </a:r>
          </a:p>
          <a:p>
            <a:pPr>
              <a:buFontTx/>
              <a:buChar char="-"/>
            </a:pP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Softvérový kancelársky balík – MS Office</a:t>
            </a:r>
          </a:p>
          <a:p>
            <a:pPr>
              <a:buFontTx/>
              <a:buChar char="-"/>
            </a:pP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Grafický program – </a:t>
            </a:r>
            <a:r>
              <a:rPr lang="sk-SK" dirty="0" err="1" smtClean="0"/>
              <a:t>Irfanview</a:t>
            </a:r>
            <a:r>
              <a:rPr lang="sk-SK" dirty="0" smtClean="0"/>
              <a:t>, Skicár</a:t>
            </a:r>
          </a:p>
          <a:p>
            <a:pPr>
              <a:buFontTx/>
              <a:buChar char="-"/>
            </a:pP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Aktuálny internetový prehliadač – Internet Explorer, </a:t>
            </a:r>
            <a:r>
              <a:rPr lang="sk-SK" dirty="0" err="1" smtClean="0"/>
              <a:t>Mozzila</a:t>
            </a:r>
            <a:r>
              <a:rPr lang="sk-SK" dirty="0" smtClean="0"/>
              <a:t> </a:t>
            </a:r>
            <a:r>
              <a:rPr lang="sk-SK" dirty="0" err="1" smtClean="0"/>
              <a:t>Firefox</a:t>
            </a: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(Prípadne </a:t>
            </a:r>
            <a:r>
              <a:rPr lang="sk-SK" dirty="0" err="1" smtClean="0"/>
              <a:t>dalšie</a:t>
            </a:r>
            <a:r>
              <a:rPr lang="sk-SK" dirty="0" smtClean="0"/>
              <a:t> programy pre tvorbu multimediálneho obsahu)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Čo budeme potrebovať?</a:t>
            </a:r>
            <a:endParaRPr lang="sk-SK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Portály LMS </a:t>
            </a:r>
            <a:r>
              <a:rPr lang="sk-SK" dirty="0" err="1" smtClean="0"/>
              <a:t>Moodle</a:t>
            </a:r>
            <a:r>
              <a:rPr lang="sk-SK" dirty="0" smtClean="0"/>
              <a:t> na UKF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AMOS – Podpora projektov elektronického vzdelávania</a:t>
            </a:r>
          </a:p>
          <a:p>
            <a:pPr>
              <a:buNone/>
            </a:pPr>
            <a:r>
              <a:rPr lang="sk-SK" dirty="0" smtClean="0">
                <a:hlinkClick r:id="rId2"/>
              </a:rPr>
              <a:t>http</a:t>
            </a:r>
            <a:r>
              <a:rPr lang="sk-SK" dirty="0" smtClean="0">
                <a:hlinkClick r:id="rId2"/>
              </a:rPr>
              <a:t>://amos.ukf.sk</a:t>
            </a:r>
            <a:r>
              <a:rPr lang="sk-SK" dirty="0" smtClean="0">
                <a:hlinkClick r:id="rId2"/>
              </a:rPr>
              <a:t>/</a:t>
            </a: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	Na </a:t>
            </a:r>
            <a:r>
              <a:rPr lang="sk-SK" dirty="0" smtClean="0"/>
              <a:t>podporu elektronického vzdelávania v oblastiach priamo nesúvisiacich s výučbou akreditovaných študijných programov poskytuje univerzita e-learningový portál </a:t>
            </a:r>
            <a:r>
              <a:rPr lang="sk-SK" dirty="0" smtClean="0">
                <a:hlinkClick r:id="rId2"/>
              </a:rPr>
              <a:t>http://amos.ukf.sk</a:t>
            </a:r>
            <a:r>
              <a:rPr lang="sk-SK" dirty="0" smtClean="0"/>
              <a:t>. Toto miesto je určené pre </a:t>
            </a:r>
            <a:r>
              <a:rPr lang="sk-SK" dirty="0" err="1" smtClean="0"/>
              <a:t>e-learningové</a:t>
            </a:r>
            <a:r>
              <a:rPr lang="sk-SK" dirty="0" smtClean="0"/>
              <a:t> kurzy orientované na vzdelávanie poslucháčov v rámci rozširujúcich kurzov, v rámci </a:t>
            </a:r>
            <a:r>
              <a:rPr lang="sk-SK" dirty="0" err="1" smtClean="0"/>
              <a:t>mimouniverzitne</a:t>
            </a:r>
            <a:r>
              <a:rPr lang="sk-SK" dirty="0" smtClean="0"/>
              <a:t> zameraných projektov i na poskytovanie materiálov pre ďalších záujemcov o vzdelávanie.</a:t>
            </a:r>
            <a:endParaRPr lang="sk-SK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EDU</a:t>
            </a:r>
          </a:p>
          <a:p>
            <a:pPr>
              <a:buNone/>
            </a:pPr>
            <a:r>
              <a:rPr lang="sk-SK" dirty="0" smtClean="0">
                <a:hlinkClick r:id="rId2"/>
              </a:rPr>
              <a:t>http://edu.ukf.sk</a:t>
            </a:r>
            <a:r>
              <a:rPr lang="sk-SK" dirty="0" smtClean="0">
                <a:hlinkClick r:id="rId2"/>
              </a:rPr>
              <a:t>/</a:t>
            </a: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	E-learningový </a:t>
            </a:r>
            <a:r>
              <a:rPr lang="sk-SK" dirty="0" smtClean="0"/>
              <a:t>vzdelávací portál </a:t>
            </a:r>
            <a:r>
              <a:rPr lang="sk-SK" dirty="0" smtClean="0">
                <a:hlinkClick r:id="rId2"/>
              </a:rPr>
              <a:t>http://edu.ukf.sk</a:t>
            </a:r>
            <a:r>
              <a:rPr lang="sk-SK" dirty="0" smtClean="0"/>
              <a:t> využíva možnosti, ktoré poskytuje </a:t>
            </a:r>
            <a:r>
              <a:rPr lang="sk-SK" dirty="0" smtClean="0">
                <a:hlinkClick r:id="rId3" tooltip="Informačné systémy UKF: Ako sa prihlásime do AIS?"/>
              </a:rPr>
              <a:t>prostredie</a:t>
            </a:r>
            <a:r>
              <a:rPr lang="sk-SK" dirty="0" smtClean="0"/>
              <a:t> </a:t>
            </a:r>
            <a:r>
              <a:rPr lang="sk-SK" dirty="0" smtClean="0">
                <a:hlinkClick r:id="rId4" tooltip="LMS Moodle"/>
              </a:rPr>
              <a:t>LMS </a:t>
            </a:r>
            <a:r>
              <a:rPr lang="sk-SK" dirty="0" err="1" smtClean="0">
                <a:hlinkClick r:id="rId4" tooltip="LMS Moodle"/>
              </a:rPr>
              <a:t>Moodle</a:t>
            </a:r>
            <a:r>
              <a:rPr lang="sk-SK" dirty="0" smtClean="0">
                <a:hlinkClick r:id="rId4" tooltip="LMS Moodle"/>
              </a:rPr>
              <a:t> </a:t>
            </a:r>
            <a:r>
              <a:rPr lang="sk-SK" dirty="0" smtClean="0"/>
              <a:t>a ponúka to najlepšie, čo vzniklo v poslednom období na podporu výučby v prostredí LMS </a:t>
            </a:r>
            <a:r>
              <a:rPr lang="sk-SK" dirty="0" err="1" smtClean="0"/>
              <a:t>Moodle</a:t>
            </a:r>
            <a:r>
              <a:rPr lang="sk-SK" dirty="0" smtClean="0"/>
              <a:t> na UKF v Nitre. Obsah i výsledná podoba portálu boli budované v rámci viacerých rozvojových i priamo na vzdelávanie zameraných projektov Fakulty prírodných vied a Katedry informatiky FPV.</a:t>
            </a: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Portály LMS </a:t>
            </a:r>
            <a:r>
              <a:rPr lang="sk-SK" dirty="0" err="1" smtClean="0"/>
              <a:t>Moodle</a:t>
            </a:r>
            <a:r>
              <a:rPr lang="sk-SK" dirty="0" smtClean="0"/>
              <a:t> na UKF</a:t>
            </a:r>
            <a:endParaRPr lang="sk-SK" dirty="0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Čo je to E-learning</a:t>
            </a:r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373487" y="2318197"/>
            <a:ext cx="839702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dirty="0" smtClean="0"/>
              <a:t>E-learning chápeme ako aplikáciu nových multimediálnych technológií a internetu do vzdelávania za účelom zvýšenia jeho kvality a sprístupnenia zdrojových dát, služieb, k výmene informácií a k spolupráci</a:t>
            </a:r>
          </a:p>
          <a:p>
            <a:endParaRPr lang="sk-SK" sz="28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Skupiny používateľov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>
                <a:hlinkClick r:id="rId2"/>
              </a:rPr>
              <a:t>Učiteľ</a:t>
            </a:r>
            <a:r>
              <a:rPr lang="sk-SK" dirty="0" smtClean="0"/>
              <a:t> - Učitelia </a:t>
            </a:r>
            <a:r>
              <a:rPr lang="sk-SK" dirty="0" smtClean="0"/>
              <a:t>majú všetky právomoci v kurze vrátane zmien aktivít a hodnotenia </a:t>
            </a:r>
            <a:r>
              <a:rPr lang="sk-SK" dirty="0" smtClean="0"/>
              <a:t>študentov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>
                <a:hlinkClick r:id="rId3"/>
              </a:rPr>
              <a:t>Učiteľ </a:t>
            </a:r>
            <a:r>
              <a:rPr lang="sk-SK" dirty="0" smtClean="0">
                <a:hlinkClick r:id="rId3"/>
              </a:rPr>
              <a:t>bez práv </a:t>
            </a:r>
            <a:r>
              <a:rPr lang="sk-SK" dirty="0" smtClean="0">
                <a:hlinkClick r:id="rId3"/>
              </a:rPr>
              <a:t>úprav</a:t>
            </a:r>
            <a:r>
              <a:rPr lang="sk-SK" dirty="0" smtClean="0"/>
              <a:t> - Učitelia </a:t>
            </a:r>
            <a:r>
              <a:rPr lang="sk-SK" dirty="0" smtClean="0"/>
              <a:t>bez práv úprav môžu učiť v kurzoch a hodnotiť študentov, ale nemôžu meniť </a:t>
            </a:r>
            <a:r>
              <a:rPr lang="sk-SK" dirty="0" smtClean="0"/>
              <a:t>aktivity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 </a:t>
            </a:r>
            <a:r>
              <a:rPr lang="sk-SK" dirty="0" smtClean="0">
                <a:hlinkClick r:id="rId4"/>
              </a:rPr>
              <a:t>Študent</a:t>
            </a:r>
            <a:r>
              <a:rPr lang="sk-SK" dirty="0" smtClean="0"/>
              <a:t> - Študenti </a:t>
            </a:r>
            <a:r>
              <a:rPr lang="sk-SK" dirty="0" smtClean="0"/>
              <a:t>majú vo všeobecnosti v kurze menej práv</a:t>
            </a:r>
            <a:r>
              <a:rPr lang="sk-SK" dirty="0" smtClean="0"/>
              <a:t>.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 </a:t>
            </a:r>
            <a:r>
              <a:rPr lang="sk-SK" dirty="0" smtClean="0">
                <a:hlinkClick r:id="rId5"/>
              </a:rPr>
              <a:t>Hosť</a:t>
            </a:r>
            <a:r>
              <a:rPr lang="sk-SK" dirty="0" smtClean="0"/>
              <a:t> - Hostia </a:t>
            </a:r>
            <a:r>
              <a:rPr lang="sk-SK" dirty="0" smtClean="0"/>
              <a:t>majú minimálne privilégiá a nemôžu vkladať text.</a:t>
            </a:r>
            <a:endParaRPr lang="sk-SK" dirty="0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Výhody </a:t>
            </a:r>
            <a:r>
              <a:rPr lang="sk-SK" dirty="0" err="1" smtClean="0"/>
              <a:t>e-learningu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5613" y="1857778"/>
            <a:ext cx="8226425" cy="45259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k-SK" dirty="0" smtClean="0"/>
              <a:t>vyučovací proces nie je obmedzený na priestory školy</a:t>
            </a:r>
            <a:endParaRPr lang="sk-SK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 typeface="Wingdings" pitchFamily="2" charset="2"/>
              <a:buChar char="Ø"/>
            </a:pPr>
            <a:r>
              <a:rPr lang="sk-SK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distribúcia </a:t>
            </a:r>
            <a:r>
              <a:rPr lang="sk-SK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kurzov prebieha </a:t>
            </a:r>
            <a:r>
              <a:rPr lang="sk-SK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rýchlo</a:t>
            </a:r>
          </a:p>
          <a:p>
            <a:pPr>
              <a:buFont typeface="Wingdings" pitchFamily="2" charset="2"/>
              <a:buChar char="Ø"/>
            </a:pPr>
            <a:r>
              <a:rPr lang="sk-SK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vzdelávanie prebieha </a:t>
            </a:r>
            <a:r>
              <a:rPr lang="sk-SK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flexibilne</a:t>
            </a:r>
          </a:p>
          <a:p>
            <a:pPr>
              <a:buFont typeface="Wingdings" pitchFamily="2" charset="2"/>
              <a:buChar char="Ø"/>
            </a:pPr>
            <a:r>
              <a:rPr lang="sk-SK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Účastníci kurzov môžu medzi sebou </a:t>
            </a:r>
            <a:r>
              <a:rPr lang="sk-SK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spolupracovať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spätná väzba s </a:t>
            </a:r>
            <a:r>
              <a:rPr lang="sk-SK" dirty="0" smtClean="0"/>
              <a:t>lektormi</a:t>
            </a:r>
            <a:endParaRPr lang="sk-SK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V</a:t>
            </a:r>
            <a:r>
              <a:rPr lang="sk-SK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yrobený </a:t>
            </a:r>
            <a:r>
              <a:rPr lang="sk-SK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elektronický kurz sa ľahko aktualizuje a </a:t>
            </a:r>
            <a:r>
              <a:rPr lang="sk-SK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rozširuje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Pohodlie práce a štúdia</a:t>
            </a:r>
            <a:endParaRPr lang="sk-SK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Nevýhody </a:t>
            </a:r>
            <a:r>
              <a:rPr lang="sk-SK" dirty="0" err="1" smtClean="0"/>
              <a:t>e-learningu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5613" y="2141113"/>
            <a:ext cx="8226425" cy="396347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k-SK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počiatočné náklady na výrobu </a:t>
            </a:r>
            <a:r>
              <a:rPr lang="sk-SK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kurzov – náročná tvorba kurzov</a:t>
            </a:r>
            <a:endParaRPr lang="sk-SK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 typeface="Wingdings" pitchFamily="2" charset="2"/>
              <a:buChar char="Ø"/>
            </a:pPr>
            <a:r>
              <a:rPr lang="sk-SK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nie každému </a:t>
            </a:r>
            <a:r>
              <a:rPr lang="sk-SK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vyhovuje </a:t>
            </a:r>
            <a:r>
              <a:rPr lang="sk-SK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táto </a:t>
            </a:r>
            <a:r>
              <a:rPr lang="sk-SK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</a:t>
            </a:r>
          </a:p>
          <a:p>
            <a:pPr>
              <a:buFont typeface="Wingdings" pitchFamily="2" charset="2"/>
              <a:buChar char="Ø"/>
            </a:pPr>
            <a:r>
              <a:rPr lang="sk-SK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závislosť od techniky, jej spoľahlivosti a stabilnej prevádzky </a:t>
            </a:r>
            <a:endParaRPr lang="sk-SK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Formy </a:t>
            </a:r>
            <a:r>
              <a:rPr lang="sk-SK" dirty="0" err="1" smtClean="0"/>
              <a:t>e-learningu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Computer-Based</a:t>
            </a:r>
            <a:r>
              <a:rPr lang="sk-SK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sk-SK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Training</a:t>
            </a:r>
            <a:endParaRPr lang="sk-SK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endParaRPr lang="sk-SK" dirty="0"/>
          </a:p>
          <a:p>
            <a:pPr>
              <a:buNone/>
            </a:pPr>
            <a:r>
              <a:rPr lang="sk-SK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je </a:t>
            </a:r>
            <a:r>
              <a:rPr lang="sk-SK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spôsob výučby založenej na počítačovej </a:t>
            </a:r>
            <a:r>
              <a:rPr lang="sk-SK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podpore. Študijné </a:t>
            </a:r>
            <a:r>
              <a:rPr lang="sk-SK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materiály sú k prijímateľovi distribuované prostredníctvom prenosných médií ako CD-ROM, DVD-ROM, prípadne na USB kľúčoch. Študijné materiály obsahujú multimediálne prvky ako obraz, videosekvencie, animácie (2D, 3D), grafiku a zvuk a tým obohacujú študijný text, robia ho prehľadnejším a ľahšie zapamätateľným. 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Web-Based</a:t>
            </a:r>
            <a:r>
              <a:rPr lang="sk-SK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sk-SK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Training</a:t>
            </a:r>
            <a:endParaRPr lang="sk-SK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endParaRPr lang="sk-SK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sk-SK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 </a:t>
            </a:r>
            <a:r>
              <a:rPr lang="sk-SK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metódou elektronického vzdelávania prostredníctvom webových </a:t>
            </a:r>
            <a:r>
              <a:rPr lang="sk-SK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kurzov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Výhodou je možnosť  </a:t>
            </a:r>
            <a:r>
              <a:rPr lang="sk-SK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ich </a:t>
            </a:r>
            <a:r>
              <a:rPr lang="sk-SK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neustálej aktualizácie </a:t>
            </a:r>
            <a:r>
              <a:rPr lang="sk-SK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 tieto kurzy realizované prostredníctvom WBT sú práve vhodné na vyučovanie takých oblastí, kde je nevyhnutná stála aktualizácia. </a:t>
            </a:r>
            <a:endParaRPr lang="sk-SK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Formy </a:t>
            </a:r>
            <a:r>
              <a:rPr lang="sk-SK" dirty="0" err="1" smtClean="0"/>
              <a:t>e-learningu</a:t>
            </a:r>
            <a:endParaRPr lang="sk-SK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Learning</a:t>
            </a:r>
            <a:r>
              <a:rPr lang="sk-SK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sk-SK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management</a:t>
            </a:r>
            <a:r>
              <a:rPr lang="sk-SK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sk-SK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</a:t>
            </a:r>
            <a:r>
              <a:rPr lang="sk-SK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 LMS</a:t>
            </a:r>
          </a:p>
          <a:p>
            <a:pPr>
              <a:buNone/>
            </a:pPr>
            <a:endParaRPr lang="sk-SK" dirty="0"/>
          </a:p>
          <a:p>
            <a:pPr>
              <a:buNone/>
            </a:pPr>
            <a:r>
              <a:rPr lang="sk-SK" dirty="0"/>
              <a:t>	</a:t>
            </a:r>
            <a:r>
              <a:rPr lang="sk-SK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Learning</a:t>
            </a:r>
            <a:r>
              <a:rPr lang="sk-SK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management</a:t>
            </a:r>
            <a:r>
              <a:rPr lang="sk-SK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</a:t>
            </a:r>
            <a:r>
              <a:rPr lang="sk-SK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skratkou LMS je v súčasnosti najvyššou formou elektronického vzdelávania. Označuje sa aj ako riadiaci výučbový program, alebo systém pre riadenie výučby. Spadá sem široké množstvo nástrojov pre správu výučby a nástrojov výučby. Podstatou LMS je organizovať a riadiť výučbu a kompetencie jednotlivých zložiek vyučovacieho procesu. </a:t>
            </a:r>
            <a:endParaRPr lang="sk-SK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Formy </a:t>
            </a:r>
            <a:r>
              <a:rPr lang="sk-SK" dirty="0" err="1" smtClean="0"/>
              <a:t>e-learningu</a:t>
            </a:r>
            <a:endParaRPr lang="sk-SK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LMS systém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	Je softvérový balík, určený na tvorbu, distribúciu a administráciu elektronických vzdelávacích materiálov a kurzov. Umožňuje:</a:t>
            </a:r>
          </a:p>
          <a:p>
            <a:pPr>
              <a:buNone/>
            </a:pPr>
            <a:endParaRPr lang="sk-SK" dirty="0"/>
          </a:p>
          <a:p>
            <a:pPr>
              <a:buFontTx/>
              <a:buChar char="-"/>
            </a:pPr>
            <a:r>
              <a:rPr lang="sk-SK" dirty="0" smtClean="0"/>
              <a:t>Zobraziť zoznam kurzov, termíny pre študentov</a:t>
            </a:r>
          </a:p>
          <a:p>
            <a:pPr>
              <a:buFontTx/>
              <a:buChar char="-"/>
            </a:pPr>
            <a:r>
              <a:rPr lang="sk-SK" dirty="0" smtClean="0"/>
              <a:t>Registráciu študentov, resp. účastníkov kurzov</a:t>
            </a:r>
          </a:p>
          <a:p>
            <a:pPr>
              <a:buFontTx/>
              <a:buChar char="-"/>
            </a:pPr>
            <a:r>
              <a:rPr lang="sk-SK" dirty="0" smtClean="0"/>
              <a:t>Distribúciu multimediálneho obsahu k študentovi</a:t>
            </a:r>
          </a:p>
          <a:p>
            <a:pPr>
              <a:buFontTx/>
              <a:buChar char="-"/>
            </a:pPr>
            <a:r>
              <a:rPr lang="sk-SK" dirty="0" smtClean="0"/>
              <a:t>Prezeranie vzdelávacích materiálov</a:t>
            </a:r>
          </a:p>
          <a:p>
            <a:pPr>
              <a:buFontTx/>
              <a:buChar char="-"/>
            </a:pPr>
            <a:r>
              <a:rPr lang="sk-SK" dirty="0" smtClean="0"/>
              <a:t>Testovanie a spätnú väzbu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Plán </a:t>
            </a:r>
            <a:r>
              <a:rPr lang="sk-SK" dirty="0" err="1" smtClean="0"/>
              <a:t>e-learningového</a:t>
            </a:r>
            <a:r>
              <a:rPr lang="sk-SK" dirty="0" smtClean="0"/>
              <a:t> štúdia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5613" y="1935051"/>
            <a:ext cx="8226425" cy="45259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k-SK" dirty="0" smtClean="0"/>
              <a:t>Vstupný </a:t>
            </a:r>
            <a:r>
              <a:rPr lang="sk-SK" dirty="0" err="1" smtClean="0"/>
              <a:t>tútoriál</a:t>
            </a:r>
            <a:endParaRPr lang="sk-SK" dirty="0" smtClean="0"/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Riadené </a:t>
            </a:r>
            <a:r>
              <a:rPr lang="sk-SK" dirty="0" err="1" smtClean="0"/>
              <a:t>samoštúdium</a:t>
            </a:r>
            <a:r>
              <a:rPr lang="sk-SK" dirty="0" smtClean="0"/>
              <a:t> v LMS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Priebežný </a:t>
            </a:r>
            <a:r>
              <a:rPr lang="sk-SK" dirty="0" err="1" smtClean="0"/>
              <a:t>tútoriál</a:t>
            </a:r>
            <a:endParaRPr lang="sk-SK" dirty="0" smtClean="0"/>
          </a:p>
          <a:p>
            <a:pPr>
              <a:buFont typeface="Wingdings" pitchFamily="2" charset="2"/>
              <a:buChar char="Ø"/>
            </a:pPr>
            <a:r>
              <a:rPr lang="sk-SK" dirty="0" err="1" smtClean="0"/>
              <a:t>Evalvácia</a:t>
            </a:r>
            <a:r>
              <a:rPr lang="sk-SK" dirty="0" smtClean="0"/>
              <a:t> štúdia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Testovanie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Záverečný </a:t>
            </a:r>
            <a:r>
              <a:rPr lang="sk-SK" dirty="0" err="1" smtClean="0"/>
              <a:t>tútoriál</a:t>
            </a:r>
            <a:endParaRPr lang="sk-SK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heme/theme1.xml><?xml version="1.0" encoding="utf-8"?>
<a:theme xmlns:a="http://schemas.openxmlformats.org/drawingml/2006/main" name="freeppt_0331_slide">
  <a:themeElements>
    <a:clrScheme name="Motív Office 2">
      <a:dk1>
        <a:srgbClr val="000000"/>
      </a:dk1>
      <a:lt1>
        <a:srgbClr val="FFFFFF"/>
      </a:lt1>
      <a:dk2>
        <a:srgbClr val="000066"/>
      </a:dk2>
      <a:lt2>
        <a:srgbClr val="FFFFFF"/>
      </a:lt2>
      <a:accent1>
        <a:srgbClr val="79B8F2"/>
      </a:accent1>
      <a:accent2>
        <a:srgbClr val="CFAAF2"/>
      </a:accent2>
      <a:accent3>
        <a:srgbClr val="AAAAB8"/>
      </a:accent3>
      <a:accent4>
        <a:srgbClr val="DADADA"/>
      </a:accent4>
      <a:accent5>
        <a:srgbClr val="BED8F7"/>
      </a:accent5>
      <a:accent6>
        <a:srgbClr val="BB9ADB"/>
      </a:accent6>
      <a:hlink>
        <a:srgbClr val="9BDED3"/>
      </a:hlink>
      <a:folHlink>
        <a:srgbClr val="BFBFFF"/>
      </a:folHlink>
    </a:clrScheme>
    <a:fontScheme name="Motív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tív Office 1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96A7F2"/>
        </a:accent1>
        <a:accent2>
          <a:srgbClr val="96B6F2"/>
        </a:accent2>
        <a:accent3>
          <a:srgbClr val="AAAAB8"/>
        </a:accent3>
        <a:accent4>
          <a:srgbClr val="DADADA"/>
        </a:accent4>
        <a:accent5>
          <a:srgbClr val="C9D0F7"/>
        </a:accent5>
        <a:accent6>
          <a:srgbClr val="87A5DB"/>
        </a:accent6>
        <a:hlink>
          <a:srgbClr val="B9C2F0"/>
        </a:hlink>
        <a:folHlink>
          <a:srgbClr val="BDCB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ív Office 2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79B8F2"/>
        </a:accent1>
        <a:accent2>
          <a:srgbClr val="CFAAF2"/>
        </a:accent2>
        <a:accent3>
          <a:srgbClr val="AAAAB8"/>
        </a:accent3>
        <a:accent4>
          <a:srgbClr val="DADADA"/>
        </a:accent4>
        <a:accent5>
          <a:srgbClr val="BED8F7"/>
        </a:accent5>
        <a:accent6>
          <a:srgbClr val="BB9ADB"/>
        </a:accent6>
        <a:hlink>
          <a:srgbClr val="9BDED3"/>
        </a:hlink>
        <a:folHlink>
          <a:srgbClr val="BFB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ív Office 3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E6A050"/>
        </a:accent1>
        <a:accent2>
          <a:srgbClr val="9D9DF2"/>
        </a:accent2>
        <a:accent3>
          <a:srgbClr val="AAAAB8"/>
        </a:accent3>
        <a:accent4>
          <a:srgbClr val="DADADA"/>
        </a:accent4>
        <a:accent5>
          <a:srgbClr val="F0CDB3"/>
        </a:accent5>
        <a:accent6>
          <a:srgbClr val="8E8EDB"/>
        </a:accent6>
        <a:hlink>
          <a:srgbClr val="E6DF7E"/>
        </a:hlink>
        <a:folHlink>
          <a:srgbClr val="F7C2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ív Office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DEAF2C"/>
        </a:accent1>
        <a:accent2>
          <a:srgbClr val="72CC5C"/>
        </a:accent2>
        <a:accent3>
          <a:srgbClr val="AAAAB8"/>
        </a:accent3>
        <a:accent4>
          <a:srgbClr val="DADADA"/>
        </a:accent4>
        <a:accent5>
          <a:srgbClr val="ECD4AC"/>
        </a:accent5>
        <a:accent6>
          <a:srgbClr val="67B953"/>
        </a:accent6>
        <a:hlink>
          <a:srgbClr val="F7C6CB"/>
        </a:hlink>
        <a:folHlink>
          <a:srgbClr val="BFB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ív Offic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6A7F2"/>
        </a:accent1>
        <a:accent2>
          <a:srgbClr val="96B6F2"/>
        </a:accent2>
        <a:accent3>
          <a:srgbClr val="FFFFFF"/>
        </a:accent3>
        <a:accent4>
          <a:srgbClr val="000000"/>
        </a:accent4>
        <a:accent5>
          <a:srgbClr val="C9D0F7"/>
        </a:accent5>
        <a:accent6>
          <a:srgbClr val="87A5DB"/>
        </a:accent6>
        <a:hlink>
          <a:srgbClr val="B9C2F0"/>
        </a:hlink>
        <a:folHlink>
          <a:srgbClr val="BDCB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ív Offic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79B8F2"/>
        </a:accent1>
        <a:accent2>
          <a:srgbClr val="CFAAF2"/>
        </a:accent2>
        <a:accent3>
          <a:srgbClr val="FFFFFF"/>
        </a:accent3>
        <a:accent4>
          <a:srgbClr val="000000"/>
        </a:accent4>
        <a:accent5>
          <a:srgbClr val="BED8F7"/>
        </a:accent5>
        <a:accent6>
          <a:srgbClr val="BB9ADB"/>
        </a:accent6>
        <a:hlink>
          <a:srgbClr val="9BDED3"/>
        </a:hlink>
        <a:folHlink>
          <a:srgbClr val="BFB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ív Offic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6A050"/>
        </a:accent1>
        <a:accent2>
          <a:srgbClr val="9D9DF2"/>
        </a:accent2>
        <a:accent3>
          <a:srgbClr val="FFFFFF"/>
        </a:accent3>
        <a:accent4>
          <a:srgbClr val="000000"/>
        </a:accent4>
        <a:accent5>
          <a:srgbClr val="F0CDB3"/>
        </a:accent5>
        <a:accent6>
          <a:srgbClr val="8E8EDB"/>
        </a:accent6>
        <a:hlink>
          <a:srgbClr val="E6DF7E"/>
        </a:hlink>
        <a:folHlink>
          <a:srgbClr val="F7C2A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ív Offic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EAF2C"/>
        </a:accent1>
        <a:accent2>
          <a:srgbClr val="72CC5C"/>
        </a:accent2>
        <a:accent3>
          <a:srgbClr val="FFFFFF"/>
        </a:accent3>
        <a:accent4>
          <a:srgbClr val="000000"/>
        </a:accent4>
        <a:accent5>
          <a:srgbClr val="ECD4AC"/>
        </a:accent5>
        <a:accent6>
          <a:srgbClr val="67B953"/>
        </a:accent6>
        <a:hlink>
          <a:srgbClr val="F7C6CB"/>
        </a:hlink>
        <a:folHlink>
          <a:srgbClr val="BFB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FFFFFF"/>
      </a:lt1>
      <a:dk2>
        <a:srgbClr val="000066"/>
      </a:dk2>
      <a:lt2>
        <a:srgbClr val="FFFFFF"/>
      </a:lt2>
      <a:accent1>
        <a:srgbClr val="79B8F2"/>
      </a:accent1>
      <a:accent2>
        <a:srgbClr val="CFAAF2"/>
      </a:accent2>
      <a:accent3>
        <a:srgbClr val="AAAAB8"/>
      </a:accent3>
      <a:accent4>
        <a:srgbClr val="DADADA"/>
      </a:accent4>
      <a:accent5>
        <a:srgbClr val="BED8F7"/>
      </a:accent5>
      <a:accent6>
        <a:srgbClr val="BB9ADB"/>
      </a:accent6>
      <a:hlink>
        <a:srgbClr val="9BDED3"/>
      </a:hlink>
      <a:folHlink>
        <a:srgbClr val="BFBFFF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96A7F2"/>
        </a:accent1>
        <a:accent2>
          <a:srgbClr val="96B6F2"/>
        </a:accent2>
        <a:accent3>
          <a:srgbClr val="AAAAB8"/>
        </a:accent3>
        <a:accent4>
          <a:srgbClr val="DADADA"/>
        </a:accent4>
        <a:accent5>
          <a:srgbClr val="C9D0F7"/>
        </a:accent5>
        <a:accent6>
          <a:srgbClr val="87A5DB"/>
        </a:accent6>
        <a:hlink>
          <a:srgbClr val="B9C2F0"/>
        </a:hlink>
        <a:folHlink>
          <a:srgbClr val="BDCB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79B8F2"/>
        </a:accent1>
        <a:accent2>
          <a:srgbClr val="CFAAF2"/>
        </a:accent2>
        <a:accent3>
          <a:srgbClr val="AAAAB8"/>
        </a:accent3>
        <a:accent4>
          <a:srgbClr val="DADADA"/>
        </a:accent4>
        <a:accent5>
          <a:srgbClr val="BED8F7"/>
        </a:accent5>
        <a:accent6>
          <a:srgbClr val="BB9ADB"/>
        </a:accent6>
        <a:hlink>
          <a:srgbClr val="9BDED3"/>
        </a:hlink>
        <a:folHlink>
          <a:srgbClr val="BFB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E6A050"/>
        </a:accent1>
        <a:accent2>
          <a:srgbClr val="9D9DF2"/>
        </a:accent2>
        <a:accent3>
          <a:srgbClr val="AAAAB8"/>
        </a:accent3>
        <a:accent4>
          <a:srgbClr val="DADADA"/>
        </a:accent4>
        <a:accent5>
          <a:srgbClr val="F0CDB3"/>
        </a:accent5>
        <a:accent6>
          <a:srgbClr val="8E8EDB"/>
        </a:accent6>
        <a:hlink>
          <a:srgbClr val="E6DF7E"/>
        </a:hlink>
        <a:folHlink>
          <a:srgbClr val="F7C2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DEAF2C"/>
        </a:accent1>
        <a:accent2>
          <a:srgbClr val="72CC5C"/>
        </a:accent2>
        <a:accent3>
          <a:srgbClr val="AAAAB8"/>
        </a:accent3>
        <a:accent4>
          <a:srgbClr val="DADADA"/>
        </a:accent4>
        <a:accent5>
          <a:srgbClr val="ECD4AC"/>
        </a:accent5>
        <a:accent6>
          <a:srgbClr val="67B953"/>
        </a:accent6>
        <a:hlink>
          <a:srgbClr val="F7C6CB"/>
        </a:hlink>
        <a:folHlink>
          <a:srgbClr val="BFB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6A7F2"/>
        </a:accent1>
        <a:accent2>
          <a:srgbClr val="96B6F2"/>
        </a:accent2>
        <a:accent3>
          <a:srgbClr val="FFFFFF"/>
        </a:accent3>
        <a:accent4>
          <a:srgbClr val="000000"/>
        </a:accent4>
        <a:accent5>
          <a:srgbClr val="C9D0F7"/>
        </a:accent5>
        <a:accent6>
          <a:srgbClr val="87A5DB"/>
        </a:accent6>
        <a:hlink>
          <a:srgbClr val="B9C2F0"/>
        </a:hlink>
        <a:folHlink>
          <a:srgbClr val="BDCB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79B8F2"/>
        </a:accent1>
        <a:accent2>
          <a:srgbClr val="CFAAF2"/>
        </a:accent2>
        <a:accent3>
          <a:srgbClr val="FFFFFF"/>
        </a:accent3>
        <a:accent4>
          <a:srgbClr val="000000"/>
        </a:accent4>
        <a:accent5>
          <a:srgbClr val="BED8F7"/>
        </a:accent5>
        <a:accent6>
          <a:srgbClr val="BB9ADB"/>
        </a:accent6>
        <a:hlink>
          <a:srgbClr val="9BDED3"/>
        </a:hlink>
        <a:folHlink>
          <a:srgbClr val="BFB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6A050"/>
        </a:accent1>
        <a:accent2>
          <a:srgbClr val="9D9DF2"/>
        </a:accent2>
        <a:accent3>
          <a:srgbClr val="FFFFFF"/>
        </a:accent3>
        <a:accent4>
          <a:srgbClr val="000000"/>
        </a:accent4>
        <a:accent5>
          <a:srgbClr val="F0CDB3"/>
        </a:accent5>
        <a:accent6>
          <a:srgbClr val="8E8EDB"/>
        </a:accent6>
        <a:hlink>
          <a:srgbClr val="E6DF7E"/>
        </a:hlink>
        <a:folHlink>
          <a:srgbClr val="F7C2A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EAF2C"/>
        </a:accent1>
        <a:accent2>
          <a:srgbClr val="72CC5C"/>
        </a:accent2>
        <a:accent3>
          <a:srgbClr val="FFFFFF"/>
        </a:accent3>
        <a:accent4>
          <a:srgbClr val="000000"/>
        </a:accent4>
        <a:accent5>
          <a:srgbClr val="ECD4AC"/>
        </a:accent5>
        <a:accent6>
          <a:srgbClr val="67B953"/>
        </a:accent6>
        <a:hlink>
          <a:srgbClr val="F7C6CB"/>
        </a:hlink>
        <a:folHlink>
          <a:srgbClr val="BFB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freeppt_0331_slide</Template>
  <TotalTime>225</TotalTime>
  <Words>454</Words>
  <Application>Microsoft Office PowerPoint</Application>
  <PresentationFormat>Prezentácia na obrazovke (4:3)</PresentationFormat>
  <Paragraphs>117</Paragraphs>
  <Slides>20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2</vt:i4>
      </vt:variant>
      <vt:variant>
        <vt:lpstr>Nadpisy snímok</vt:lpstr>
      </vt:variant>
      <vt:variant>
        <vt:i4>20</vt:i4>
      </vt:variant>
    </vt:vector>
  </HeadingPairs>
  <TitlesOfParts>
    <vt:vector size="22" baseType="lpstr">
      <vt:lpstr>freeppt_0331_slide</vt:lpstr>
      <vt:lpstr>1_Default Design</vt:lpstr>
      <vt:lpstr>Efektívny e-learning v praxi</vt:lpstr>
      <vt:lpstr>Čo je to E-learning</vt:lpstr>
      <vt:lpstr>Výhody e-learningu</vt:lpstr>
      <vt:lpstr>Nevýhody e-learningu</vt:lpstr>
      <vt:lpstr>Formy e-learningu</vt:lpstr>
      <vt:lpstr>Formy e-learningu</vt:lpstr>
      <vt:lpstr>Formy e-learningu</vt:lpstr>
      <vt:lpstr>LMS systém</vt:lpstr>
      <vt:lpstr>Plán e-learningového štúdia</vt:lpstr>
      <vt:lpstr>Základy tvorby kurzov</vt:lpstr>
      <vt:lpstr>Základy tvorby kurzov</vt:lpstr>
      <vt:lpstr>LMS MOODLE</vt:lpstr>
      <vt:lpstr>LMS Moodle</vt:lpstr>
      <vt:lpstr>LMS Moodle</vt:lpstr>
      <vt:lpstr>LMS Moodle</vt:lpstr>
      <vt:lpstr>Čo budeme potrebovať?</vt:lpstr>
      <vt:lpstr>Čo budeme potrebovať?</vt:lpstr>
      <vt:lpstr>Portály LMS Moodle na UKF</vt:lpstr>
      <vt:lpstr>Portály LMS Moodle na UKF</vt:lpstr>
      <vt:lpstr>Skupiny používateľov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Martin</dc:creator>
  <cp:lastModifiedBy>Martin</cp:lastModifiedBy>
  <cp:revision>24</cp:revision>
  <dcterms:created xsi:type="dcterms:W3CDTF">2011-01-16T15:02:02Z</dcterms:created>
  <dcterms:modified xsi:type="dcterms:W3CDTF">2011-01-16T20:17:00Z</dcterms:modified>
</cp:coreProperties>
</file>